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46" r:id="rId1"/>
  </p:sldMasterIdLst>
  <p:sldIdLst>
    <p:sldId id="257" r:id="rId2"/>
    <p:sldId id="258" r:id="rId3"/>
    <p:sldId id="272" r:id="rId4"/>
    <p:sldId id="273" r:id="rId5"/>
    <p:sldId id="323" r:id="rId6"/>
    <p:sldId id="275" r:id="rId7"/>
    <p:sldId id="276" r:id="rId8"/>
    <p:sldId id="277" r:id="rId9"/>
    <p:sldId id="278" r:id="rId10"/>
    <p:sldId id="279" r:id="rId11"/>
    <p:sldId id="326" r:id="rId12"/>
    <p:sldId id="327" r:id="rId13"/>
    <p:sldId id="328" r:id="rId14"/>
    <p:sldId id="329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286" r:id="rId26"/>
    <p:sldId id="341" r:id="rId27"/>
    <p:sldId id="342" r:id="rId28"/>
    <p:sldId id="325" r:id="rId29"/>
    <p:sldId id="319" r:id="rId30"/>
    <p:sldId id="330" r:id="rId31"/>
    <p:sldId id="32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uru99.com/images/cassandra/021116_0524_CassandraAr4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2" y="1189614"/>
            <a:ext cx="6721734" cy="2844019"/>
          </a:xfrm>
        </p:spPr>
        <p:txBody>
          <a:bodyPr>
            <a:noAutofit/>
          </a:bodyPr>
          <a:lstStyle/>
          <a:p>
            <a:r>
              <a:rPr lang="pl-PL" sz="4800" dirty="0"/>
              <a:t>Replikacija kod </a:t>
            </a:r>
            <a:br>
              <a:rPr lang="en-US" sz="4800" dirty="0"/>
            </a:br>
            <a:r>
              <a:rPr lang="pl-PL" sz="4800" dirty="0"/>
              <a:t>baze podataka Cassandra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721734" cy="556202"/>
          </a:xfrm>
        </p:spPr>
        <p:txBody>
          <a:bodyPr>
            <a:noAutofit/>
          </a:bodyPr>
          <a:lstStyle/>
          <a:p>
            <a:r>
              <a:rPr lang="pl-PL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PREDMET: SISTEMI ZA UPRAVLJANJE BAZAMA PODATAKA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0D2FF05-35F3-420C-A869-DB6F392C8507}"/>
              </a:ext>
            </a:extLst>
          </p:cNvPr>
          <p:cNvSpPr txBox="1"/>
          <p:nvPr/>
        </p:nvSpPr>
        <p:spPr>
          <a:xfrm>
            <a:off x="8572356" y="5572572"/>
            <a:ext cx="300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endParaRPr lang="sr-Latn-R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Aleksandar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Stanimirovi</a:t>
            </a:r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ć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ADC54-DB3E-4F54-A216-D47525CFCF59}"/>
              </a:ext>
            </a:extLst>
          </p:cNvPr>
          <p:cNvSpPr txBox="1"/>
          <p:nvPr/>
        </p:nvSpPr>
        <p:spPr>
          <a:xfrm>
            <a:off x="5289753" y="5540487"/>
            <a:ext cx="300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Student: </a:t>
            </a:r>
            <a:endParaRPr lang="sr-Latn-R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Dragana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Korunovi</a:t>
            </a:r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ć (1220) 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19C3-F339-4900-9670-3150C8C7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926" y="541539"/>
            <a:ext cx="8774064" cy="1269506"/>
          </a:xfrm>
        </p:spPr>
        <p:txBody>
          <a:bodyPr>
            <a:normAutofit/>
          </a:bodyPr>
          <a:lstStyle/>
          <a:p>
            <a:r>
              <a:rPr lang="en-US" dirty="0" err="1"/>
              <a:t>Particionisanje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6F62F2-3700-4A3D-A4E1-2BADD541A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926" y="2077375"/>
            <a:ext cx="9954794" cy="4092606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000" dirty="0">
                <a:ea typeface="Calibri" panose="020F0502020204030204" pitchFamily="34" charset="0"/>
              </a:rPr>
              <a:t>P</a:t>
            </a:r>
            <a:r>
              <a:rPr lang="sr-Latn-RS" sz="2000" dirty="0">
                <a:effectLst/>
                <a:ea typeface="Calibri" panose="020F0502020204030204" pitchFamily="34" charset="0"/>
              </a:rPr>
              <a:t>articioner – funkcija koja računa token, tj. hash vrednost particionog ključa vrste.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000" dirty="0">
                <a:ea typeface="Calibri" panose="020F0502020204030204" pitchFamily="34" charset="0"/>
              </a:rPr>
              <a:t>Vrste:</a:t>
            </a:r>
          </a:p>
          <a:p>
            <a:pPr marL="635508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sr-Latn-RS" sz="1900" dirty="0">
                <a:effectLst/>
                <a:ea typeface="Times New Roman" panose="02020603050405020304" pitchFamily="18" charset="0"/>
              </a:rPr>
              <a:t>Murmur3Partitioner</a:t>
            </a:r>
          </a:p>
          <a:p>
            <a:pPr marL="635508" lvl="1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sr-Latn-RS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RandomPartitioner </a:t>
            </a:r>
          </a:p>
          <a:p>
            <a:pPr marL="635508" lvl="1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sr-Latn-RS" sz="1900" dirty="0">
                <a:effectLst/>
                <a:ea typeface="Calibri" panose="020F0502020204030204" pitchFamily="34" charset="0"/>
              </a:rPr>
              <a:t>ByteOrderedPartitioner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100" dirty="0"/>
              <a:t>Postupak:</a:t>
            </a:r>
          </a:p>
          <a:p>
            <a:pPr marL="635508" lvl="1" indent="-342900" algn="just">
              <a:lnSpc>
                <a:spcPct val="17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sr-Latn-RS" sz="1900" dirty="0"/>
              <a:t>Računa se token na osnovu primarnog ključa podatka. </a:t>
            </a:r>
          </a:p>
          <a:p>
            <a:pPr marL="635508" lvl="1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sr-Latn-RS" sz="1900" dirty="0"/>
              <a:t>Token se mapira na čvor u klasteru.</a:t>
            </a:r>
          </a:p>
          <a:p>
            <a:pPr marL="635508" lvl="1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sr-Latn-RS" sz="1900" dirty="0"/>
              <a:t>Prva kopija se čuva u trenutnom čvoru.</a:t>
            </a:r>
          </a:p>
          <a:p>
            <a:pPr marL="635508" lvl="1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sr-Latn-RS" sz="1900" dirty="0"/>
              <a:t>Distribucija je transparentna.</a:t>
            </a:r>
          </a:p>
        </p:txBody>
      </p:sp>
      <p:pic>
        <p:nvPicPr>
          <p:cNvPr id="9" name="Picture 8" descr="Cassandra Partitions - Representation of Tokens">
            <a:extLst>
              <a:ext uri="{FF2B5EF4-FFF2-40B4-BE49-F238E27FC236}">
                <a16:creationId xmlns:a16="http://schemas.microsoft.com/office/drawing/2014/main" id="{C416D1CF-8920-422D-A8DC-5C9C41FAE2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50" y="2796467"/>
            <a:ext cx="3311370" cy="3311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244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B0CD-030D-4B75-A2B3-02BC4489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Gossip </a:t>
            </a:r>
            <a:r>
              <a:rPr lang="en-US" dirty="0" err="1"/>
              <a:t>protokol</a:t>
            </a:r>
            <a:endParaRPr lang="sr-Latn-R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B6281-A8B9-472C-B030-692866EE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83907"/>
            <a:ext cx="4998720" cy="3685185"/>
          </a:xfrm>
        </p:spPr>
        <p:txBody>
          <a:bodyPr>
            <a:normAutofit/>
          </a:bodyPr>
          <a:lstStyle/>
          <a:p>
            <a:r>
              <a:rPr lang="sr-Latn-RS" sz="1800" dirty="0"/>
              <a:t>Otkriva lokaciju ostalih čvorova i podatke o njihovom stanju. </a:t>
            </a:r>
          </a:p>
          <a:p>
            <a:r>
              <a:rPr lang="sr-Latn-RS" sz="1800" dirty="0"/>
              <a:t>Pokreće se periodično na svakom čvoru.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0E0C1-1A86-4AF9-9F1F-76B7FCFE13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65" y="3429000"/>
            <a:ext cx="4247077" cy="289242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D941E0B-A38D-4042-8BA2-C065D9CFF829}"/>
              </a:ext>
            </a:extLst>
          </p:cNvPr>
          <p:cNvSpPr txBox="1">
            <a:spLocks/>
          </p:cNvSpPr>
          <p:nvPr/>
        </p:nvSpPr>
        <p:spPr>
          <a:xfrm>
            <a:off x="5821680" y="2183907"/>
            <a:ext cx="2647617" cy="36851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/>
              <a:t>Seed čvorovi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1800" dirty="0"/>
              <a:t>Za pokretanje gossip protokola.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1800" dirty="0"/>
              <a:t>Postiže se stabilno stanje.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3F6CA4-7A8E-4195-B66C-8FF7077105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442" y="2159917"/>
            <a:ext cx="2724974" cy="3734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50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E239-2248-4A05-A740-58A54003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Replikacija podataka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2AB36-F5EB-4B6E-A7E9-C1E669D1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000" dirty="0">
                <a:ea typeface="Calibri" panose="020F0502020204030204" pitchFamily="34" charset="0"/>
              </a:rPr>
              <a:t>Zbog o</a:t>
            </a:r>
            <a:r>
              <a:rPr lang="sr-Latn-RS" sz="2000" dirty="0">
                <a:effectLst/>
                <a:ea typeface="Calibri" panose="020F0502020204030204" pitchFamily="34" charset="0"/>
              </a:rPr>
              <a:t>tpornosti na otkaze i nepostojanja jedne tačke prekida</a:t>
            </a:r>
            <a:r>
              <a:rPr lang="sr-Latn-RS" sz="28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000" dirty="0"/>
              <a:t>Faktori koji utiču: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800" dirty="0">
                <a:ea typeface="Calibri" panose="020F0502020204030204" pitchFamily="34" charset="0"/>
              </a:rPr>
              <a:t>Faktor</a:t>
            </a:r>
            <a:r>
              <a:rPr lang="sr-Latn-RS" sz="1800" dirty="0">
                <a:effectLst/>
                <a:ea typeface="Calibri" panose="020F0502020204030204" pitchFamily="34" charset="0"/>
              </a:rPr>
              <a:t> replikacije – </a:t>
            </a:r>
            <a:r>
              <a:rPr lang="pl-PL" sz="1800" dirty="0">
                <a:ea typeface="Calibri" panose="020F0502020204030204" pitchFamily="34" charset="0"/>
              </a:rPr>
              <a:t>u</a:t>
            </a:r>
            <a:r>
              <a:rPr lang="pl-PL" sz="1800" dirty="0">
                <a:effectLst/>
                <a:ea typeface="Calibri" panose="020F0502020204030204" pitchFamily="34" charset="0"/>
              </a:rPr>
              <a:t>kupan broj replika nekog keyspace-a u klasteru </a:t>
            </a:r>
            <a:endParaRPr lang="sr-Latn-RS" sz="1800" dirty="0">
              <a:effectLst/>
              <a:ea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800" dirty="0"/>
              <a:t>Strategija replikacije – određuje čvorove u kojima su kopije smeštene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/>
              <a:t>Jednostavna strategija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sr-Latn-RS" sz="1600" dirty="0"/>
              <a:t>Strategija mrežne topologije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59745-6201-42A1-9441-9F54F4566C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00626" y="4201958"/>
            <a:ext cx="5555054" cy="18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7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BFF7-51C2-4657-81AC-785B191E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Replikacija podataka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6C6B7-DBDD-460C-B5B4-4D769599D281}"/>
              </a:ext>
            </a:extLst>
          </p:cNvPr>
          <p:cNvSpPr txBox="1"/>
          <p:nvPr/>
        </p:nvSpPr>
        <p:spPr>
          <a:xfrm>
            <a:off x="1097280" y="2516928"/>
            <a:ext cx="4362487" cy="307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sr-Latn-R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Strategija mrežne topologije</a:t>
            </a:r>
          </a:p>
          <a:p>
            <a:pPr marL="91440" indent="-9144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vrste rasporedjuje u skladu sa particionerom.</a:t>
            </a:r>
          </a:p>
          <a:p>
            <a:pPr marL="91440" indent="-9144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Ostale kopije vrste u okviru istog centra podataka, u smeru kazaljke na satu, u čvoru koji je u drugačijem rack-u od onog gde je prethodna kopija.</a:t>
            </a:r>
          </a:p>
          <a:p>
            <a:pPr marL="91440" indent="-9144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sr-Latn-R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Povećava otpornost na otkaze.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609DE2-C520-4569-AE80-EFE4F4CC584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 t="-3287" r="-517" b="4161"/>
          <a:stretch/>
        </p:blipFill>
        <p:spPr bwMode="auto">
          <a:xfrm>
            <a:off x="5615554" y="2516928"/>
            <a:ext cx="5798411" cy="32296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4579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C62F-E947-4249-8731-44E02028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Kreiranje klastera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342A-C0CF-4013-9FE4-D657EC0DC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548918" cy="3760891"/>
          </a:xfrm>
        </p:spPr>
        <p:txBody>
          <a:bodyPr>
            <a:normAutofit fontScale="4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3400" dirty="0"/>
              <a:t>Mašina 1:</a:t>
            </a:r>
          </a:p>
          <a:p>
            <a:pPr marL="0" indent="0">
              <a:buNone/>
            </a:pPr>
            <a:r>
              <a:rPr lang="sr-Latn-RS" sz="2500" dirty="0"/>
              <a:t>cluster_name: 'MyCluster'</a:t>
            </a:r>
          </a:p>
          <a:p>
            <a:pPr marL="0" indent="0">
              <a:buNone/>
            </a:pPr>
            <a:r>
              <a:rPr lang="sr-Latn-RS" sz="2500" dirty="0"/>
              <a:t>partitioner: org.apache.cassandra.dht.Murmur3Partitioner</a:t>
            </a:r>
          </a:p>
          <a:p>
            <a:pPr marL="0" indent="0">
              <a:buNone/>
            </a:pPr>
            <a:r>
              <a:rPr lang="sr-Latn-RS" sz="2500" dirty="0"/>
              <a:t>num_tokens: 256</a:t>
            </a:r>
          </a:p>
          <a:p>
            <a:pPr marL="0" indent="0">
              <a:buNone/>
            </a:pPr>
            <a:r>
              <a:rPr lang="sr-Latn-RS" sz="2500" dirty="0"/>
              <a:t>seed_provider:</a:t>
            </a:r>
          </a:p>
          <a:p>
            <a:pPr marL="0" indent="0">
              <a:buNone/>
            </a:pPr>
            <a:r>
              <a:rPr lang="sr-Latn-RS" sz="2500" dirty="0"/>
              <a:t>    - class_name: org.apache.cassandra.locator.SimpleSeedProvider</a:t>
            </a:r>
          </a:p>
          <a:p>
            <a:pPr marL="0" indent="0">
              <a:buNone/>
            </a:pPr>
            <a:r>
              <a:rPr lang="sr-Latn-RS" sz="2500" dirty="0"/>
              <a:t>	parameters:</a:t>
            </a:r>
          </a:p>
          <a:p>
            <a:pPr marL="0" indent="0">
              <a:buNone/>
            </a:pPr>
            <a:r>
              <a:rPr lang="sr-Latn-RS" sz="2500" dirty="0"/>
              <a:t>        - seeds: „192.168.117.4, 192.168.117.5“</a:t>
            </a:r>
          </a:p>
          <a:p>
            <a:pPr marL="0" indent="0">
              <a:buNone/>
            </a:pPr>
            <a:r>
              <a:rPr lang="sr-Latn-RS" sz="2500" dirty="0"/>
              <a:t>listen_address: 192.168.117.4</a:t>
            </a:r>
          </a:p>
          <a:p>
            <a:pPr marL="0" indent="0">
              <a:buNone/>
            </a:pPr>
            <a:r>
              <a:rPr lang="sr-Latn-RS" sz="2500" dirty="0"/>
              <a:t>rpc_address: 192.168.117.4</a:t>
            </a:r>
          </a:p>
          <a:p>
            <a:pPr marL="0" indent="0">
              <a:buNone/>
            </a:pPr>
            <a:r>
              <a:rPr lang="sr-Latn-RS" sz="2500" dirty="0"/>
              <a:t>endpoint_snitch: GossipingPropertyFileSnitch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0BE89E-0421-4752-829F-728ECCB19761}"/>
              </a:ext>
            </a:extLst>
          </p:cNvPr>
          <p:cNvSpPr txBox="1">
            <a:spLocks/>
          </p:cNvSpPr>
          <p:nvPr/>
        </p:nvSpPr>
        <p:spPr>
          <a:xfrm>
            <a:off x="6126480" y="2108201"/>
            <a:ext cx="4548918" cy="3760891"/>
          </a:xfrm>
          <a:prstGeom prst="rect">
            <a:avLst/>
          </a:prstGeom>
        </p:spPr>
        <p:txBody>
          <a:bodyPr vert="horz" lIns="0" tIns="45720" rIns="0" bIns="45720" rtlCol="0">
            <a:normAutofit fontScale="47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sr-Latn-RS" sz="3400" dirty="0"/>
              <a:t>Mašina 2: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sr-Latn-RS" sz="2500" dirty="0"/>
              <a:t>cluster_name: 'MyCluster'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sr-Latn-RS" sz="2500" dirty="0"/>
              <a:t>partitioner: org.apache.cassandra.dht.Murmur3Partitioner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sr-Latn-RS" sz="2500" dirty="0"/>
              <a:t>num_tokens: 256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sr-Latn-RS" sz="2500" dirty="0"/>
              <a:t>seed_provider: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sr-Latn-RS" sz="2500" dirty="0"/>
              <a:t>    - class_name: org.apache.cassandra.locator.SimpleSeedProvider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sr-Latn-RS" sz="2500" dirty="0"/>
              <a:t>	parameters: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sr-Latn-RS" sz="2500" dirty="0"/>
              <a:t>        - seeds: „192.168.117.4, 192.168.117.5“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sr-Latn-RS" sz="2500" dirty="0"/>
              <a:t>listen_address: 192.168.117.5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sr-Latn-RS" sz="2500" dirty="0"/>
              <a:t>rpc_address: 192.168.117.5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sr-Latn-RS" sz="2500" dirty="0"/>
              <a:t>endpoint_snitch: GossipingPropertyFileSnitch</a:t>
            </a:r>
          </a:p>
        </p:txBody>
      </p:sp>
    </p:spTree>
    <p:extLst>
      <p:ext uri="{BB962C8B-B14F-4D97-AF65-F5344CB8AC3E}">
        <p14:creationId xmlns:p14="http://schemas.microsoft.com/office/powerpoint/2010/main" val="309968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9389-4584-41D2-BFD4-6B39EF5F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800" dirty="0"/>
              <a:t>Kreiranje klastera (2)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7592-2457-4E36-ACDE-0C62FE79B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72683"/>
            <a:ext cx="10058400" cy="359640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000" dirty="0"/>
              <a:t>U cassandra-rackdc.properties na mašini 1: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800" dirty="0"/>
              <a:t>dc=dc1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800" dirty="0"/>
              <a:t>rack=rack1,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000" dirty="0"/>
              <a:t>na mašini 2: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800" dirty="0"/>
              <a:t>dc=dc1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800" dirty="0"/>
              <a:t>rack=rack2.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9E9B3-BFCF-4C16-A56D-A68A006CBF4D}"/>
              </a:ext>
            </a:extLst>
          </p:cNvPr>
          <p:cNvPicPr/>
          <p:nvPr/>
        </p:nvPicPr>
        <p:blipFill rotWithShape="1">
          <a:blip r:embed="rId2"/>
          <a:srcRect l="9011" t="60660" b="3097"/>
          <a:stretch/>
        </p:blipFill>
        <p:spPr bwMode="auto">
          <a:xfrm>
            <a:off x="4334754" y="3662225"/>
            <a:ext cx="6820926" cy="20377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890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0532-F01C-4847-B8A5-EF42AE6D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400" dirty="0"/>
              <a:t>Kreiranje klastera (3)</a:t>
            </a:r>
            <a:endParaRPr lang="sr-Latn-R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6FB09A-2A6B-477D-8819-91FEECFDE1F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17284"/>
          <a:stretch/>
        </p:blipFill>
        <p:spPr bwMode="auto">
          <a:xfrm>
            <a:off x="1210601" y="2355530"/>
            <a:ext cx="8838512" cy="902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EA935-7F6B-4CD3-9249-D4173CB71C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0600" y="3599896"/>
            <a:ext cx="7720335" cy="15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0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CEAC-A35B-43DE-BA54-777C7A12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800" dirty="0"/>
              <a:t>Kreiranje klastera (4)</a:t>
            </a:r>
            <a:endParaRPr lang="sr-Latn-R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24A24F-C28D-4EE2-8FCB-70134FBEB8D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96" y="2067524"/>
            <a:ext cx="7803139" cy="1723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B2D4D-4167-4710-B0D2-60838097E139}"/>
              </a:ext>
            </a:extLst>
          </p:cNvPr>
          <p:cNvPicPr/>
          <p:nvPr/>
        </p:nvPicPr>
        <p:blipFill rotWithShape="1">
          <a:blip r:embed="rId3"/>
          <a:srcRect l="8864" t="57312" b="3102"/>
          <a:stretch/>
        </p:blipFill>
        <p:spPr bwMode="auto">
          <a:xfrm>
            <a:off x="1207695" y="3944810"/>
            <a:ext cx="7146191" cy="23282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6893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102D-316B-4295-B38C-D2B1E90E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Nivo konzistencije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C52F9-58E3-4E9E-AEB4-875ECD98E6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sr-Latn-RS" sz="2000" dirty="0"/>
                  <a:t>Minimalni broj Cassandra čvorova koji moraju da prihvate operaciju upisa ili čitanja, pre nego što operacija može da se nazove uspešnom.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sr-Latn-RS" sz="2000" dirty="0"/>
                  <a:t>Nivo konzistencije upisa: ANY, ALL, EACH_QUORUM, QUORUM, LOCAL_ONE, LOCAL_QUORUM, LOCAL_SERIAL, SERIAL, ONE, TWO, THREE.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sr-Latn-RS" sz="2000" dirty="0"/>
                  <a:t>Nivo konzistencije čitanja: ALL, EACH_QUORUM, QUORUM, LOCAL_ONE, LOCAL_QUORUM, LOCAL_SERIAL, SERIAL, ONE, TWO, THREE.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r-Latn-R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QUORUM</m:t>
                    </m:r>
                    <m:r>
                      <a:rPr lang="sr-Latn-R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sr-Latn-R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zbir</m:t>
                        </m:r>
                        <m: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faktora</m:t>
                        </m:r>
                        <m: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replikacije</m:t>
                        </m:r>
                      </m:num>
                      <m:den>
                        <m:r>
                          <a:rPr lang="sr-Latn-R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sr-Latn-R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sr-Latn-R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C52F9-58E3-4E9E-AEB4-875ECD98E6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810" r="-1939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4">
            <a:extLst>
              <a:ext uri="{FF2B5EF4-FFF2-40B4-BE49-F238E27FC236}">
                <a16:creationId xmlns:a16="http://schemas.microsoft.com/office/drawing/2014/main" id="{2142FC16-304A-45FF-9C65-EB775AE57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21002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sr-Latn-RS" altLang="sr-Latn-R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sr-Latn-RS" altLang="sr-Latn-R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97E24C5-D59A-42B3-B484-7E940FBE8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2100263"/>
            <a:ext cx="4022725" cy="635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07186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016E-0B83-43A1-BB0B-1D601109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10526" cy="1450757"/>
          </a:xfrm>
        </p:spPr>
        <p:txBody>
          <a:bodyPr>
            <a:normAutofit/>
          </a:bodyPr>
          <a:lstStyle/>
          <a:p>
            <a:r>
              <a:rPr lang="sr-Latn-RS" sz="3600" dirty="0"/>
              <a:t>Nivo konzistencije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967A82-4DFC-4B54-816C-B634B5563B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237173"/>
                <a:ext cx="10058400" cy="3631919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sr-Latn-RS" sz="2000" dirty="0">
                    <a:effectLst/>
                    <a:ea typeface="Calibri" panose="020F0502020204030204" pitchFamily="34" charset="0"/>
                  </a:rPr>
                  <a:t>Ako je konzistencija prioritet, treba da važi: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sr-Latn-R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č</m:t>
                        </m:r>
                        <m:r>
                          <m:rPr>
                            <m:sty m:val="p"/>
                          </m:rP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vorovi</m:t>
                        </m:r>
                        <m: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za</m:t>
                        </m:r>
                        <m: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upis</m:t>
                        </m:r>
                        <m: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+č</m:t>
                        </m:r>
                        <m:r>
                          <m:rPr>
                            <m:sty m:val="p"/>
                          </m:rP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vorovi</m:t>
                        </m:r>
                        <m: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za</m:t>
                        </m:r>
                        <m: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_č</m:t>
                        </m:r>
                        <m:r>
                          <m:rPr>
                            <m:sty m:val="p"/>
                          </m:rPr>
                          <a:rPr lang="sr-Latn-R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itanje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faktor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replikacije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sr-Latn-RS" sz="2000" dirty="0">
                  <a:effectLst/>
                  <a:ea typeface="Calibri" panose="020F050202020403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sr-Latn-RS" sz="2000" dirty="0">
                    <a:effectLst/>
                    <a:ea typeface="Calibri" panose="020F0502020204030204" pitchFamily="34" charset="0"/>
                  </a:rPr>
                  <a:t>Koristeći LOCAL_QUORUM, izbegava se kašnjenje zbog validacije podataka između više centara podataka.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r-Latn-RS" sz="1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LOCAL</m:t>
                    </m:r>
                    <m:r>
                      <a:rPr lang="sr-Latn-RS" sz="1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sr-Latn-RS" sz="1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QUORUM</m:t>
                    </m:r>
                    <m:r>
                      <a:rPr lang="sr-Latn-RS" sz="1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sr-Latn-R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sr-Latn-R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faktor</m:t>
                        </m:r>
                        <m:r>
                          <a:rPr lang="sr-Latn-R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sr-Latn-R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replikacije</m:t>
                        </m:r>
                      </m:num>
                      <m:den>
                        <m:r>
                          <a:rPr lang="sr-Latn-R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sr-Latn-R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sr-Latn-R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967A82-4DFC-4B54-816C-B634B5563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237173"/>
                <a:ext cx="10058400" cy="3631919"/>
              </a:xfrm>
              <a:blipFill>
                <a:blip r:embed="rId2"/>
                <a:stretch>
                  <a:fillRect l="-1455" t="-839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7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788" y="656948"/>
            <a:ext cx="10196892" cy="745723"/>
          </a:xfrm>
        </p:spPr>
        <p:txBody>
          <a:bodyPr anchor="ctr">
            <a:normAutofit fontScale="90000"/>
          </a:bodyPr>
          <a:lstStyle/>
          <a:p>
            <a:pPr lvl="0"/>
            <a:r>
              <a:rPr lang="sr-Latn-RS" sz="4800" i="1" dirty="0">
                <a:solidFill>
                  <a:srgbClr val="FFFFFF"/>
                </a:solidFill>
              </a:rPr>
              <a:t>Obuhvaćene teme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B3C88-C74D-47EE-88A4-FCB9D75EDE88}"/>
              </a:ext>
            </a:extLst>
          </p:cNvPr>
          <p:cNvSpPr txBox="1"/>
          <p:nvPr/>
        </p:nvSpPr>
        <p:spPr>
          <a:xfrm>
            <a:off x="1127465" y="2059619"/>
            <a:ext cx="405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ARHITEKTURA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Zahtevi arhitekture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Karakteristike arhitekture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Komponente arhitekture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Particionisanje podataka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Gossip protokol</a:t>
            </a:r>
            <a:r>
              <a:rPr lang="sr-Latn-RS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i="1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endParaRPr lang="sr-Latn-RS" sz="2800" i="1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DE66C-E0A5-47FD-9BB7-2DF501F8710E}"/>
              </a:ext>
            </a:extLst>
          </p:cNvPr>
          <p:cNvSpPr txBox="1"/>
          <p:nvPr/>
        </p:nvSpPr>
        <p:spPr>
          <a:xfrm>
            <a:off x="5317725" y="2059619"/>
            <a:ext cx="480131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REPLIKACIJA PODATAKA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Faktor replikacije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Strategija replikacije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Kreiranje klastera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Nivo konzistencije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i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Upis i čitanje u Cassandra čvorove	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9359-2F7B-4BB3-835F-ABCA3CD2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Upis i čitanje u čvorovima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580D6-C56D-4AB4-9007-CDD07770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000" dirty="0">
                <a:ea typeface="Calibri" panose="020F0502020204030204" pitchFamily="34" charset="0"/>
              </a:rPr>
              <a:t>S</a:t>
            </a:r>
            <a:r>
              <a:rPr lang="sr-Latn-RS" sz="2000" dirty="0">
                <a:effectLst/>
                <a:ea typeface="Calibri" panose="020F0502020204030204" pitchFamily="34" charset="0"/>
              </a:rPr>
              <a:t>vaki od korisnika može da se poveže sa bilo kojim centrom podataka i čita ili upiše podatke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000" dirty="0">
                <a:effectLst/>
                <a:ea typeface="Calibri" panose="020F0502020204030204" pitchFamily="34" charset="0"/>
              </a:rPr>
              <a:t>Najčešće se više centara podataka klastera definiše na sleće načine: </a:t>
            </a:r>
          </a:p>
          <a:p>
            <a:pPr marL="292608" lvl="1" indent="0">
              <a:lnSpc>
                <a:spcPct val="150000"/>
              </a:lnSpc>
              <a:buNone/>
            </a:pPr>
            <a:r>
              <a:rPr lang="sr-Latn-RS" sz="1800" dirty="0">
                <a:effectLst/>
                <a:ea typeface="Calibri" panose="020F0502020204030204" pitchFamily="34" charset="0"/>
              </a:rPr>
              <a:t>•</a:t>
            </a:r>
            <a:r>
              <a:rPr lang="sr-Latn-RS" sz="2000" dirty="0">
                <a:effectLst/>
                <a:ea typeface="Calibri" panose="020F0502020204030204" pitchFamily="34" charset="0"/>
              </a:rPr>
              <a:t>Dve replike u svakom od centara podataka</a:t>
            </a:r>
          </a:p>
          <a:p>
            <a:pPr marL="292608" lvl="1" indent="0">
              <a:buNone/>
            </a:pPr>
            <a:r>
              <a:rPr lang="sr-Latn-RS" sz="2000" dirty="0">
                <a:effectLst/>
                <a:ea typeface="Calibri" panose="020F0502020204030204" pitchFamily="34" charset="0"/>
              </a:rPr>
              <a:t>•Tri replike u svakom od centara podataka</a:t>
            </a:r>
          </a:p>
          <a:p>
            <a:pPr marL="292608" lvl="1" indent="0">
              <a:buNone/>
            </a:pPr>
            <a:endParaRPr lang="sr-Latn-RS" sz="2000" dirty="0"/>
          </a:p>
          <a:p>
            <a:pPr marL="292608" lvl="1" indent="0">
              <a:buNone/>
            </a:pPr>
            <a:r>
              <a:rPr lang="sr-Latn-RS" sz="2000" dirty="0"/>
              <a:t>Moguće kreirati asimetrične replikacione grupe.</a:t>
            </a:r>
          </a:p>
        </p:txBody>
      </p:sp>
    </p:spTree>
    <p:extLst>
      <p:ext uri="{BB962C8B-B14F-4D97-AF65-F5344CB8AC3E}">
        <p14:creationId xmlns:p14="http://schemas.microsoft.com/office/powerpoint/2010/main" val="327041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D742-5387-4576-8ADC-30EC645A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Operacija upisa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0488C-6B79-4474-84E4-77E2F5203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63318" cy="4044024"/>
          </a:xfrm>
        </p:spPr>
        <p:txBody>
          <a:bodyPr>
            <a:normAutofit fontScale="77500" lnSpcReduction="20000"/>
          </a:bodyPr>
          <a:lstStyle/>
          <a:p>
            <a:r>
              <a:rPr lang="sr-Latn-RS" sz="1800" dirty="0">
                <a:ea typeface="Calibri" panose="020F0502020204030204" pitchFamily="34" charset="0"/>
              </a:rPr>
              <a:t>1. Koordinatorski čvor šalje zahtev za upisom replikama.</a:t>
            </a:r>
          </a:p>
          <a:p>
            <a:r>
              <a:rPr lang="sr-Latn-RS" sz="1800" dirty="0">
                <a:ea typeface="Calibri" panose="020F0502020204030204" pitchFamily="34" charset="0"/>
              </a:rPr>
              <a:t>2. Ako su sve replike dostupne, primiće zahtev, bez obzira na svoj nivo konzistencije.</a:t>
            </a:r>
          </a:p>
          <a:p>
            <a:r>
              <a:rPr lang="sr-Latn-RS" sz="1800" dirty="0">
                <a:ea typeface="Calibri" panose="020F0502020204030204" pitchFamily="34" charset="0"/>
              </a:rPr>
              <a:t>3. Pri dolasku zahteva za upisom u čvor, on se upisuje u commit log na disku. Commit log upisuje podatke transakcije i služi kao backup.</a:t>
            </a:r>
          </a:p>
          <a:p>
            <a:r>
              <a:rPr lang="sr-Latn-RS" sz="1800" dirty="0">
                <a:ea typeface="Calibri" panose="020F0502020204030204" pitchFamily="34" charset="0"/>
              </a:rPr>
              <a:t>4. Slanje podataka čvoru pronađenom preko hash vrednosti.</a:t>
            </a:r>
          </a:p>
          <a:p>
            <a:r>
              <a:rPr lang="sr-Latn-RS" sz="1800" dirty="0">
                <a:ea typeface="Calibri" panose="020F0502020204030204" pitchFamily="34" charset="0"/>
              </a:rPr>
              <a:t>5. Podaci sa čvorova se upisuju u memtable – tabelu čuvanu unutar memorije za trenutno čuvanje podataka.</a:t>
            </a:r>
          </a:p>
          <a:p>
            <a:r>
              <a:rPr lang="sr-Latn-RS" sz="1800" dirty="0">
                <a:ea typeface="Calibri" panose="020F0502020204030204" pitchFamily="34" charset="0"/>
              </a:rPr>
              <a:t>6. Čvor šalje potvrdu uspeha upisa u slučaju uspešnog upisa u commit log i memtable.</a:t>
            </a:r>
          </a:p>
          <a:p>
            <a:r>
              <a:rPr lang="sr-Latn-RS" sz="1800" dirty="0">
                <a:ea typeface="Calibri" panose="020F0502020204030204" pitchFamily="34" charset="0"/>
              </a:rPr>
              <a:t>7. Kada se memtable napuni, podaci se upisuju iz nje u sstable (Sorted String Table), u memoriji. Sstable sadrži podatke o svakom ažuriranju tabele. </a:t>
            </a:r>
          </a:p>
          <a:p>
            <a:r>
              <a:rPr lang="sr-Latn-RS" sz="1800" dirty="0">
                <a:ea typeface="Calibri" panose="020F0502020204030204" pitchFamily="34" charset="0"/>
              </a:rPr>
              <a:t>8. Podaci u realnoj tabeli se ažuriraju preko sstable-a. </a:t>
            </a:r>
          </a:p>
        </p:txBody>
      </p:sp>
      <p:pic>
        <p:nvPicPr>
          <p:cNvPr id="7" name="Picture 6" descr="Cassandra Architecture &amp; Replication Factor Strategy Tutorial">
            <a:hlinkClick r:id="rId2"/>
            <a:extLst>
              <a:ext uri="{FF2B5EF4-FFF2-40B4-BE49-F238E27FC236}">
                <a16:creationId xmlns:a16="http://schemas.microsoft.com/office/drawing/2014/main" id="{81F887A2-2D2D-4D69-877F-269F5445E2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425" y="4336496"/>
            <a:ext cx="4356255" cy="181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DC4AD-F271-478C-8532-29CE3B85926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" b="-1"/>
          <a:stretch/>
        </p:blipFill>
        <p:spPr bwMode="auto">
          <a:xfrm>
            <a:off x="6738224" y="919920"/>
            <a:ext cx="4478655" cy="30118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7569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D17C-8490-42EC-8779-2AD3FB46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Operacija upisa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024E-0116-4E69-97B9-5F95AD863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2000" dirty="0"/>
              <a:t>Primer upisa:</a:t>
            </a:r>
          </a:p>
          <a:p>
            <a:endParaRPr lang="sr-Latn-RS" sz="2000" dirty="0"/>
          </a:p>
          <a:p>
            <a:endParaRPr lang="sr-Latn-R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E137D-0230-4ED6-BF91-842C1D5D41B5}"/>
              </a:ext>
            </a:extLst>
          </p:cNvPr>
          <p:cNvPicPr/>
          <p:nvPr/>
        </p:nvPicPr>
        <p:blipFill rotWithShape="1">
          <a:blip r:embed="rId2"/>
          <a:srcRect b="38006"/>
          <a:stretch/>
        </p:blipFill>
        <p:spPr bwMode="auto">
          <a:xfrm>
            <a:off x="1191809" y="2886653"/>
            <a:ext cx="4350558" cy="406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238929-5A0E-4E2B-A0FA-B1ABB7E5D6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91809" y="3664455"/>
            <a:ext cx="7924314" cy="136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8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87CB-9C0B-4886-A184-404ADC69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Operacija čitanja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E59C-BE67-4E8F-ACBD-9E4486BF7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000" dirty="0"/>
              <a:t>Paralelno u svim čvorovima.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Podaci se čitaju iz svoje replike ako je čvor otkazao.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Prioritet replike: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800" dirty="0"/>
              <a:t>Data local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800" dirty="0"/>
              <a:t>Rack local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800" dirty="0"/>
              <a:t>Data center local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800" dirty="0"/>
              <a:t>Podaci iz drugog centra podataka</a:t>
            </a:r>
          </a:p>
          <a:p>
            <a:pPr marL="91440" lvl="1" indent="-9144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sr-Latn-RS" sz="1900" dirty="0"/>
              <a:t>V</a:t>
            </a:r>
            <a:r>
              <a:rPr lang="nn-NO" sz="1900" dirty="0"/>
              <a:t>rste zahteva za čitanjem koordinatorsk</a:t>
            </a:r>
            <a:r>
              <a:rPr lang="sr-Latn-RS" sz="1900" dirty="0"/>
              <a:t>og</a:t>
            </a:r>
            <a:r>
              <a:rPr lang="nn-NO" sz="1900" dirty="0"/>
              <a:t> čvor</a:t>
            </a:r>
            <a:r>
              <a:rPr lang="sr-Latn-RS" sz="1900" dirty="0"/>
              <a:t>a – direktni, digest, read repair.</a:t>
            </a:r>
          </a:p>
          <a:p>
            <a:pPr marL="201168" lvl="1" indent="0">
              <a:buNone/>
            </a:pPr>
            <a:endParaRPr lang="sr-Latn-RS" sz="1800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93368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B247-29B5-495C-9C7F-F9F5025AF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9"/>
            <a:ext cx="10058400" cy="1450757"/>
          </a:xfrm>
        </p:spPr>
        <p:txBody>
          <a:bodyPr/>
          <a:lstStyle/>
          <a:p>
            <a:r>
              <a:rPr lang="sr-Latn-RS" dirty="0"/>
              <a:t>Operacija čitanja 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9A2206-1D36-44D6-804F-03E146FA5E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79" y="2965141"/>
            <a:ext cx="7945515" cy="29214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61A9A5-D3EB-47C5-A2DD-A41BADCDEAAB}"/>
              </a:ext>
            </a:extLst>
          </p:cNvPr>
          <p:cNvSpPr txBox="1"/>
          <p:nvPr/>
        </p:nvSpPr>
        <p:spPr>
          <a:xfrm>
            <a:off x="1177179" y="231439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800" dirty="0"/>
              <a:t>Primer čitanja iz čvora 7 (redosled – 7, 5, 3, 13):</a:t>
            </a:r>
          </a:p>
        </p:txBody>
      </p:sp>
    </p:spTree>
    <p:extLst>
      <p:ext uri="{BB962C8B-B14F-4D97-AF65-F5344CB8AC3E}">
        <p14:creationId xmlns:p14="http://schemas.microsoft.com/office/powerpoint/2010/main" val="411971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8B21-6194-4493-8CA3-E131037C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748" y="568170"/>
            <a:ext cx="6537516" cy="426129"/>
          </a:xfrm>
        </p:spPr>
        <p:txBody>
          <a:bodyPr>
            <a:noAutofit/>
          </a:bodyPr>
          <a:lstStyle/>
          <a:p>
            <a:r>
              <a:rPr lang="sr-Latn-RS" sz="4000" dirty="0"/>
              <a:t>Operacija čitanja (3)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D2B60-8A16-4DC0-9A13-6FCE5B9785A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4" b="23436"/>
          <a:stretch/>
        </p:blipFill>
        <p:spPr bwMode="auto">
          <a:xfrm>
            <a:off x="1056444" y="1118587"/>
            <a:ext cx="4776185" cy="51842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B82FB-91CF-4C1B-A58B-417E04A7A75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r="16917" b="50792"/>
          <a:stretch/>
        </p:blipFill>
        <p:spPr bwMode="auto">
          <a:xfrm>
            <a:off x="6359373" y="1034250"/>
            <a:ext cx="5011939" cy="52555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396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A5E2-7B14-4E75-9B41-4B2F5CDD9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33729"/>
            <a:ext cx="10058400" cy="363985"/>
          </a:xfrm>
        </p:spPr>
        <p:txBody>
          <a:bodyPr>
            <a:noAutofit/>
          </a:bodyPr>
          <a:lstStyle/>
          <a:p>
            <a:r>
              <a:rPr lang="sr-Latn-RS" sz="4000" dirty="0"/>
              <a:t>Operacija čitanja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F96B2-6E80-459E-B332-215224D34BB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t="48721" r="16917" b="6381"/>
          <a:stretch/>
        </p:blipFill>
        <p:spPr bwMode="auto">
          <a:xfrm>
            <a:off x="1230053" y="1190049"/>
            <a:ext cx="5215136" cy="49896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B0615-C534-4634-BDAA-3FFD858DF20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4" t="-184" r="17335" b="59192"/>
          <a:stretch/>
        </p:blipFill>
        <p:spPr bwMode="auto">
          <a:xfrm>
            <a:off x="6764784" y="462774"/>
            <a:ext cx="4918229" cy="57169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3012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85044-DDA9-41BB-A3A4-95CED1780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r-Latn-R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32AF23B-19D9-4078-A60B-D54E9F43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Operacija čitanja (5)</a:t>
            </a: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67580C8F-CFF1-4D4D-A3F3-82A99E639EC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" t="40464" r="17335" b="32783"/>
          <a:stretch/>
        </p:blipFill>
        <p:spPr bwMode="auto">
          <a:xfrm>
            <a:off x="1204805" y="2108200"/>
            <a:ext cx="5284771" cy="40384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8686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EA25-26BE-44A4-80E5-823E8FD9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DB4F0-2C41-488E-B6C3-237CEE228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Cassandra poseduje prstenastu arhitekturu.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000" dirty="0">
                <a:cs typeface="Times New Roman" panose="02020603050405020304" pitchFamily="18" charset="0"/>
              </a:rPr>
              <a:t>Podržava mrežnu topologiju sa više centara podataka, rack-ova i čvorova.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000" dirty="0">
                <a:cs typeface="Times New Roman" panose="02020603050405020304" pitchFamily="18" charset="0"/>
              </a:rPr>
              <a:t>Podaci se dele na particije zbog raspodele opterećenja.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000" dirty="0">
                <a:cs typeface="Times New Roman" panose="02020603050405020304" pitchFamily="18" charset="0"/>
              </a:rPr>
              <a:t>Replikacija predstavlja kreiranje kopija podataka koje se smeštaju na različitim čvorovima.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dirty="0">
                <a:cs typeface="Times New Roman" panose="02020603050405020304" pitchFamily="18" charset="0"/>
              </a:rPr>
              <a:t>Ona obezbeđuje da ne postoji jedna tačka prekida.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000" dirty="0">
                <a:cs typeface="Times New Roman" panose="02020603050405020304" pitchFamily="18" charset="0"/>
              </a:rPr>
              <a:t>Čitanje i upis se izvršavaju veoma brzo. Pri tome se može odrediti nivo konzistencije.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sz="2000" dirty="0">
                <a:cs typeface="Times New Roman" panose="02020603050405020304" pitchFamily="18" charset="0"/>
              </a:rPr>
              <a:t>Dobro rešenje u primenama koje zahtevaju otpornost na otkaz i brzu konfiguraciju.</a:t>
            </a:r>
          </a:p>
        </p:txBody>
      </p:sp>
    </p:spTree>
    <p:extLst>
      <p:ext uri="{BB962C8B-B14F-4D97-AF65-F5344CB8AC3E}">
        <p14:creationId xmlns:p14="http://schemas.microsoft.com/office/powerpoint/2010/main" val="2635856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31FC-9C0B-41F0-A005-DC3D045F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/>
              <a:t>Korišćeni izvori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5DDA7-435B-4C4D-9AB3-A697A2719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1662"/>
            <a:ext cx="10186238" cy="408372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sr-Latn-RS" sz="1400" dirty="0"/>
              <a:t>What is Cassandra?, dostupno na: https://www.datastax.com/cassandra (pristupljeno 25. 3. 2021)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1400" dirty="0"/>
              <a:t>About Cassandra Replication Factor and Consistency Level, dostupno na: Levelhttps://docs.apigee.com/private-cloud/v4.17.09/about-cassandra-replication-factor-and-consistency-level (pristupljeno 26. 4. 2021)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1400" dirty="0"/>
              <a:t>Apache Cassandra Architecture Tutorial, dostupno na: https://www.simplilearn.com/cassandra-architecture-tutorial-video (pristupljeno 30. 4. 2021)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1400" dirty="0"/>
              <a:t>Data Replication, dostupno na: https://teddyma.gitbooks.io/learncassandra/content/replication/data_replication.html (pristupljeno 30. 4. 2021)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1400" dirty="0"/>
              <a:t>Data replication, dostupno na: https://docs.datastax.com/en/cassandra-oss/3.x/cassandra/architecture/archDataDistributeReplication.html (pristupljeno 30. 4. 2021)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1400" dirty="0"/>
              <a:t>Understanding Data Partitioning and Replication in Apache Cassandra, dostupno na: https://www.slideshare.net/DataStax/understanding-data-partitioning-and-replication-in-apache-cassandra (pristupljeno 2. 5. 2021)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1400" dirty="0"/>
              <a:t>How is the consistency level configured?, dostupno na: https://docs.datastax.com/en/dse/6.7/dse-arch/datastax_enterprise/dbInternals/dbIntConfigConsistency.html (pristupljeno 1. 5. 2021)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sz="1400" dirty="0"/>
              <a:t>How to Setup a Cassandra Cluster, dostupno na: https://www.bmc.com/blogs/setup-cassandra-cluster/ (pristupljeno 1. 5. 2021)</a:t>
            </a:r>
          </a:p>
        </p:txBody>
      </p:sp>
    </p:spTree>
    <p:extLst>
      <p:ext uri="{BB962C8B-B14F-4D97-AF65-F5344CB8AC3E}">
        <p14:creationId xmlns:p14="http://schemas.microsoft.com/office/powerpoint/2010/main" val="312114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26C3-9D85-48A7-A7A0-C13FC6E0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Uvod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9BFF4-9026-4A36-9EE1-CE2DA3839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72683"/>
            <a:ext cx="10058400" cy="3596409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/>
              <a:t>Skalabilnost</a:t>
            </a:r>
            <a:r>
              <a:rPr lang="sr-Latn-RS" sz="2400" dirty="0"/>
              <a:t>,</a:t>
            </a:r>
            <a:r>
              <a:rPr lang="en-US" sz="2400" dirty="0"/>
              <a:t> </a:t>
            </a:r>
            <a:r>
              <a:rPr lang="en-US" sz="2400" dirty="0" err="1"/>
              <a:t>otpornost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otkaze</a:t>
            </a:r>
            <a:r>
              <a:rPr lang="en-US" sz="2400" dirty="0"/>
              <a:t>, </a:t>
            </a:r>
            <a:r>
              <a:rPr lang="en-US" sz="2400" dirty="0" err="1"/>
              <a:t>distribuirana</a:t>
            </a:r>
            <a:r>
              <a:rPr lang="en-US" sz="2400" dirty="0"/>
              <a:t> </a:t>
            </a:r>
            <a:r>
              <a:rPr lang="en-US" sz="2400" dirty="0" err="1"/>
              <a:t>arhitektura</a:t>
            </a:r>
            <a:endParaRPr lang="en-US" sz="24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/>
              <a:t>Način</a:t>
            </a:r>
            <a:r>
              <a:rPr lang="en-US" sz="2400" dirty="0"/>
              <a:t> </a:t>
            </a:r>
            <a:r>
              <a:rPr lang="en-US" sz="2400" dirty="0" err="1"/>
              <a:t>raspoređivanja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 </a:t>
            </a:r>
            <a:r>
              <a:rPr lang="en-US" sz="2400" dirty="0" err="1"/>
              <a:t>određuje</a:t>
            </a:r>
            <a:r>
              <a:rPr lang="en-US" sz="2400" dirty="0"/>
              <a:t> </a:t>
            </a:r>
            <a:r>
              <a:rPr lang="en-US" sz="2400" dirty="0" err="1"/>
              <a:t>particioner</a:t>
            </a:r>
            <a:endParaRPr lang="en-US" sz="24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/>
              <a:t>Replikacija</a:t>
            </a:r>
            <a:r>
              <a:rPr lang="en-US" sz="2400" dirty="0"/>
              <a:t> – </a:t>
            </a:r>
            <a:r>
              <a:rPr lang="en-US" sz="2400" dirty="0" err="1"/>
              <a:t>faktor</a:t>
            </a:r>
            <a:r>
              <a:rPr lang="en-US" sz="2400" dirty="0"/>
              <a:t> </a:t>
            </a:r>
            <a:r>
              <a:rPr lang="en-US" sz="2400" dirty="0" err="1"/>
              <a:t>replikacije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replikaciona</a:t>
            </a:r>
            <a:r>
              <a:rPr lang="en-US" sz="2400" dirty="0"/>
              <a:t> </a:t>
            </a:r>
            <a:r>
              <a:rPr lang="en-US" sz="2400" dirty="0" err="1"/>
              <a:t>strategija</a:t>
            </a:r>
            <a:endParaRPr lang="en-US" sz="24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/>
              <a:t>Nivo</a:t>
            </a:r>
            <a:r>
              <a:rPr lang="en-US" sz="2400" dirty="0"/>
              <a:t> </a:t>
            </a:r>
            <a:r>
              <a:rPr lang="en-US" sz="2400" dirty="0" err="1"/>
              <a:t>konzistencije</a:t>
            </a:r>
            <a:r>
              <a:rPr lang="en-US" sz="2400" dirty="0"/>
              <a:t> </a:t>
            </a:r>
            <a:r>
              <a:rPr lang="en-US" sz="2400" dirty="0" err="1"/>
              <a:t>upisa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sr-Latn-RS" sz="2400" dirty="0"/>
              <a:t>čitanja</a:t>
            </a:r>
            <a:r>
              <a:rPr lang="en-US" sz="2400" dirty="0"/>
              <a:t>	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sr-Latn-RS" sz="2400" dirty="0"/>
              <a:t>P</a:t>
            </a:r>
            <a:r>
              <a:rPr lang="en-US" sz="2400" dirty="0"/>
              <a:t>rimer </a:t>
            </a:r>
            <a:r>
              <a:rPr lang="en-US" sz="2400" dirty="0" err="1"/>
              <a:t>klastera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unetim</a:t>
            </a:r>
            <a:r>
              <a:rPr lang="en-US" sz="2400" dirty="0"/>
              <a:t> </a:t>
            </a:r>
            <a:r>
              <a:rPr lang="en-US" sz="2400" dirty="0" err="1"/>
              <a:t>podacima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izvršenim</a:t>
            </a:r>
            <a:r>
              <a:rPr lang="en-US" sz="2400" dirty="0"/>
              <a:t> </a:t>
            </a:r>
            <a:r>
              <a:rPr lang="en-US" sz="2400" dirty="0" err="1"/>
              <a:t>upisom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čitanjem</a:t>
            </a:r>
            <a:endParaRPr lang="en-US" sz="2400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7999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0D65-A3E8-49A3-BECD-D5C37D9F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 dirty="0"/>
              <a:t>Korišćeni izvori</a:t>
            </a:r>
            <a:r>
              <a:rPr lang="en-US" sz="4000" dirty="0"/>
              <a:t> (2)</a:t>
            </a:r>
            <a:endParaRPr lang="sr-Latn-R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488F9-6024-4F46-A629-73E461ECB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70844"/>
            <a:ext cx="10058400" cy="4474344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sr-Latn-RS" sz="1800" dirty="0"/>
              <a:t>Apache Cassandra Certification Training, dostupno na: https://www.simplilearn.com/cassandra-data-model-tutorial-video (pristupljeno 9. 4. 2021)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sr-Latn-RS" sz="1800" dirty="0"/>
              <a:t>Coming in 1.2: Collections support in CQL3, dostupno na: https://www.datastax.com/blog/coming-12-collections-support-cql3 (pristupljeno 9. 4. 2021)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sr-Latn-RS" sz="1800" dirty="0"/>
              <a:t>Cassandra at Scale: The Problem with Secondary Indexes, dostupno na: https://pantheon.io/blog/cassandra-scale-problem-secondary-indexes (pristupljeno 10. 4. 2021)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sr-Latn-RS" sz="1800" dirty="0"/>
              <a:t>Understanding How CQL3 Maps to Cassandra's Internal Data Structure, dostupno na: https://www.slideshare.net/DataStax/understanding-how-cql3-maps-to-cassandras-internal-data-structure (pristupljeno 10. 4. 2021)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sr-Latn-RS" sz="1800" dirty="0"/>
              <a:t>Cassandra Data Modeling Best Practices, Part 2, dostupno na: https://tech.ebayinc.com/engineering/cassandra-data-modeling-best-practices-part-2/ (pristupljeno 11. 4. 2021)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sr-Latn-RS" sz="1800" dirty="0"/>
              <a:t>Understanding How CQL3 Maps to Cassandra’s Internal Data Structure: Sets, Lists, and Maps, dostupno na: https://opensourceconnections.com/blog/2013/07/24/understanding-how-cql3-maps-to-cassandras-internal-data-structure-sets-lists-and-maps/ (pristupljeno 12. 4. 2021)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530094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8721" y="2103639"/>
            <a:ext cx="5308847" cy="745723"/>
          </a:xfrm>
        </p:spPr>
        <p:txBody>
          <a:bodyPr anchor="ctr">
            <a:noAutofit/>
          </a:bodyPr>
          <a:lstStyle/>
          <a:p>
            <a:pPr lvl="0"/>
            <a:r>
              <a:rPr lang="sr-Latn-RS" sz="4800" i="1" dirty="0">
                <a:solidFill>
                  <a:srgbClr val="FFFFFF"/>
                </a:solidFill>
              </a:rPr>
              <a:t>Hvala na pažnji!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571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C79A-0AB7-40F1-B052-C5512204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Arhitektura – karakteristike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B449-18C6-45CC-80C9-E6373260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Ne poseduje master i slave čvorove.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Arhitektura je prstenastog tipa.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Podaci se repliciraju u čvorovima.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Podaci se čuvaju u memoriji i smeštaju na disk u određenim trenucima.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Hash vrednosti ključeva za distribuciju podataka u čvorovima klastera.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Transakcije su trajne.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Razmena podataka između čvorova putem Gossip protokola.</a:t>
            </a:r>
          </a:p>
          <a:p>
            <a:pPr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90923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16A2-6EE8-474F-A10E-02BF6868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35662"/>
          </a:xfrm>
        </p:spPr>
        <p:txBody>
          <a:bodyPr>
            <a:normAutofit/>
          </a:bodyPr>
          <a:lstStyle/>
          <a:p>
            <a:r>
              <a:rPr lang="sr-Latn-RS" sz="4000" dirty="0"/>
              <a:t>Arhitektura – komponente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DE19C-58EA-4ADE-B337-3E5C24FBB30D}"/>
              </a:ext>
            </a:extLst>
          </p:cNvPr>
          <p:cNvSpPr/>
          <p:nvPr/>
        </p:nvSpPr>
        <p:spPr>
          <a:xfrm>
            <a:off x="10804124" y="1722267"/>
            <a:ext cx="674702" cy="408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2FD27-A63C-4CFC-A265-918D4ECD04CA}"/>
              </a:ext>
            </a:extLst>
          </p:cNvPr>
          <p:cNvSpPr/>
          <p:nvPr/>
        </p:nvSpPr>
        <p:spPr>
          <a:xfrm>
            <a:off x="713174" y="1722266"/>
            <a:ext cx="674702" cy="408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F3CE10-FE51-4842-A03B-70704F943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sz="2000" dirty="0"/>
              <a:t>Čvor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sz="2000" dirty="0"/>
              <a:t>Rack 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sz="2000" dirty="0"/>
              <a:t>Centar podataka 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sz="2000" dirty="0"/>
              <a:t>Klaster 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sz="2000" dirty="0"/>
              <a:t>Commit Log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sz="2000" dirty="0"/>
              <a:t>Memtable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sz="2000" dirty="0"/>
              <a:t>SSTable </a:t>
            </a:r>
          </a:p>
        </p:txBody>
      </p:sp>
    </p:spTree>
    <p:extLst>
      <p:ext uri="{BB962C8B-B14F-4D97-AF65-F5344CB8AC3E}">
        <p14:creationId xmlns:p14="http://schemas.microsoft.com/office/powerpoint/2010/main" val="204464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B0A9-FD4B-463A-87C7-5CFCC1F4C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27464"/>
            <a:ext cx="10058400" cy="572651"/>
          </a:xfrm>
        </p:spPr>
        <p:txBody>
          <a:bodyPr>
            <a:normAutofit fontScale="90000"/>
          </a:bodyPr>
          <a:lstStyle/>
          <a:p>
            <a:r>
              <a:rPr lang="sr-Latn-RS" sz="4000" dirty="0"/>
              <a:t>Rack</a:t>
            </a:r>
            <a:endParaRPr lang="en-US" sz="4000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485D1C6-0E25-4857-A201-DA5BC890F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730" y="2246050"/>
            <a:ext cx="9974950" cy="3623042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l-PL" dirty="0"/>
              <a:t>Grupa mašina fizički smeštena na jednom mestu</a:t>
            </a:r>
            <a:endParaRPr lang="sr-Latn-RS" dirty="0"/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dirty="0"/>
              <a:t>Svaka od mašina u rack-u povezana na mrežni switch tog rack-a.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dirty="0"/>
              <a:t>Mrežni switch rack-a povezan je sa klasterom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sr-Latn-RS" dirty="0"/>
              <a:t>Mašine u rack-u imaju zajednički izvor struje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F02A1-D117-4F7F-88C8-E804395044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86" y="3073558"/>
            <a:ext cx="2692394" cy="307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02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2D9F-B460-4F07-9355-18D539E4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67838"/>
            <a:ext cx="10058400" cy="702409"/>
          </a:xfrm>
        </p:spPr>
        <p:txBody>
          <a:bodyPr>
            <a:normAutofit/>
          </a:bodyPr>
          <a:lstStyle/>
          <a:p>
            <a:r>
              <a:rPr lang="sr-Latn-RS" sz="4000" dirty="0"/>
              <a:t>Mrežna topologija</a:t>
            </a:r>
            <a:endParaRPr lang="en-US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E2A3D-4E70-4BB7-91E9-EDCC4BE79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Organizacija čvorova, rack-ova i centara podataka.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Preko datoteke cassandra-topology.properties.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 Određuje centar podataka i rack čvora ili podrazumevanu lokaciju.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A4A96-5006-497E-B8F4-6B4E009CC80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675899"/>
            <a:ext cx="3406573" cy="2436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626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05E7-74B0-4814-829A-78D6747B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8064475" cy="1450757"/>
          </a:xfrm>
        </p:spPr>
        <p:txBody>
          <a:bodyPr/>
          <a:lstStyle/>
          <a:p>
            <a:r>
              <a:rPr lang="en-US" dirty="0"/>
              <a:t>Snitch-</a:t>
            </a:r>
            <a:r>
              <a:rPr lang="en-US" dirty="0" err="1"/>
              <a:t>evi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D3E70-71A8-466D-A560-59888A4E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605" y="2196828"/>
            <a:ext cx="10070829" cy="381335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sr-Latn-RS" sz="2400" dirty="0"/>
              <a:t>Omogućavaju prevođenje IP adrese čvora u njegov centar podataka i rack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sr-Latn-RS" sz="2400" dirty="0"/>
              <a:t>Vrste:</a:t>
            </a:r>
          </a:p>
          <a:p>
            <a:pPr marL="635508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200" dirty="0" err="1"/>
              <a:t>Jednostavni</a:t>
            </a:r>
            <a:r>
              <a:rPr lang="en-US" sz="2200" dirty="0"/>
              <a:t> snitch (Simple Snitch)</a:t>
            </a:r>
          </a:p>
          <a:p>
            <a:pPr marL="635508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200" dirty="0" err="1"/>
              <a:t>GossipingPropertyFileSnitch</a:t>
            </a:r>
            <a:endParaRPr lang="en-US" sz="2200" dirty="0"/>
          </a:p>
          <a:p>
            <a:pPr marL="635508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200" dirty="0"/>
              <a:t>Snitch koji </a:t>
            </a:r>
            <a:r>
              <a:rPr lang="en-US" sz="2200" dirty="0" err="1"/>
              <a:t>zaključuje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osnovu</a:t>
            </a:r>
            <a:r>
              <a:rPr lang="en-US" sz="2200" dirty="0"/>
              <a:t> rack-a (Rack Inferring Snitch) </a:t>
            </a:r>
            <a:endParaRPr lang="sr-Latn-RS" sz="2200" dirty="0"/>
          </a:p>
          <a:p>
            <a:pPr marL="635508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200" dirty="0"/>
              <a:t>Snitch </a:t>
            </a:r>
            <a:r>
              <a:rPr lang="en-US" sz="2200" dirty="0" err="1"/>
              <a:t>datoteke</a:t>
            </a:r>
            <a:r>
              <a:rPr lang="en-US" sz="2200" dirty="0"/>
              <a:t> </a:t>
            </a:r>
            <a:r>
              <a:rPr lang="en-US" sz="2200" dirty="0" err="1"/>
              <a:t>sa</a:t>
            </a:r>
            <a:r>
              <a:rPr lang="en-US" sz="2200" dirty="0"/>
              <a:t> </a:t>
            </a:r>
            <a:r>
              <a:rPr lang="en-US" sz="2200" dirty="0" err="1"/>
              <a:t>osobinama</a:t>
            </a:r>
            <a:r>
              <a:rPr lang="en-US" sz="2200" dirty="0"/>
              <a:t> (Property File Snitch) </a:t>
            </a:r>
            <a:endParaRPr lang="sr-Latn-RS" sz="2200" dirty="0"/>
          </a:p>
          <a:p>
            <a:pPr marL="635508" lvl="1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200" dirty="0"/>
              <a:t>EC2 Snitch </a:t>
            </a:r>
          </a:p>
        </p:txBody>
      </p:sp>
    </p:spTree>
    <p:extLst>
      <p:ext uri="{BB962C8B-B14F-4D97-AF65-F5344CB8AC3E}">
        <p14:creationId xmlns:p14="http://schemas.microsoft.com/office/powerpoint/2010/main" val="205485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C95E-D4B5-4DA3-9F8A-5D8428481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434813" cy="1450757"/>
          </a:xfrm>
        </p:spPr>
        <p:txBody>
          <a:bodyPr>
            <a:normAutofit/>
          </a:bodyPr>
          <a:lstStyle/>
          <a:p>
            <a:r>
              <a:rPr lang="en-US" sz="4800" dirty="0" err="1"/>
              <a:t>Virtuelni</a:t>
            </a:r>
            <a:r>
              <a:rPr lang="en-US" sz="4800" dirty="0"/>
              <a:t> </a:t>
            </a:r>
            <a:r>
              <a:rPr lang="en-US" sz="4800" dirty="0" err="1"/>
              <a:t>čvorovi</a:t>
            </a:r>
            <a:r>
              <a:rPr lang="en-US" sz="48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F1ED-60CE-4DC5-A578-0FA4956B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55317"/>
            <a:ext cx="5339031" cy="35137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Fizički</a:t>
            </a:r>
            <a:r>
              <a:rPr lang="en-US" dirty="0"/>
              <a:t> </a:t>
            </a:r>
            <a:r>
              <a:rPr lang="en-US" dirty="0" err="1"/>
              <a:t>čvor</a:t>
            </a:r>
            <a:r>
              <a:rPr lang="en-US" dirty="0"/>
              <a:t> </a:t>
            </a:r>
            <a:r>
              <a:rPr lang="en-US" dirty="0" err="1"/>
              <a:t>podrazumevano</a:t>
            </a:r>
            <a:r>
              <a:rPr lang="en-US" dirty="0"/>
              <a:t> </a:t>
            </a:r>
            <a:r>
              <a:rPr lang="en-US" dirty="0" err="1"/>
              <a:t>sadrži</a:t>
            </a:r>
            <a:r>
              <a:rPr lang="en-US" dirty="0"/>
              <a:t> 256 </a:t>
            </a:r>
            <a:r>
              <a:rPr lang="en-US" dirty="0" err="1"/>
              <a:t>virtuelnih</a:t>
            </a:r>
            <a:r>
              <a:rPr lang="sr-Latn-R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D</a:t>
            </a:r>
            <a:r>
              <a:rPr lang="it-IT" dirty="0"/>
              <a:t>oprinose granularnosti pri particionisanju podataka</a:t>
            </a:r>
            <a:r>
              <a:rPr lang="sr-Latn-R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dodavanju</a:t>
            </a:r>
            <a:r>
              <a:rPr lang="en-US" dirty="0"/>
              <a:t> </a:t>
            </a:r>
            <a:r>
              <a:rPr lang="en-US" dirty="0" err="1"/>
              <a:t>novog</a:t>
            </a:r>
            <a:r>
              <a:rPr lang="en-US" dirty="0"/>
              <a:t> </a:t>
            </a:r>
            <a:r>
              <a:rPr lang="en-US" dirty="0" err="1"/>
              <a:t>čvora</a:t>
            </a:r>
            <a:r>
              <a:rPr lang="en-US" dirty="0"/>
              <a:t>, </a:t>
            </a:r>
            <a:r>
              <a:rPr lang="en-US" dirty="0" err="1"/>
              <a:t>virtuelni</a:t>
            </a:r>
            <a:r>
              <a:rPr lang="en-US" dirty="0"/>
              <a:t> </a:t>
            </a:r>
            <a:r>
              <a:rPr lang="en-US" dirty="0" err="1"/>
              <a:t>čvorovi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njemu</a:t>
            </a:r>
            <a:r>
              <a:rPr lang="en-US" dirty="0"/>
              <a:t> </a:t>
            </a:r>
            <a:r>
              <a:rPr lang="en-US" dirty="0" err="1"/>
              <a:t>dobijaju</a:t>
            </a:r>
            <a:r>
              <a:rPr lang="en-US" dirty="0"/>
              <a:t> </a:t>
            </a:r>
            <a:r>
              <a:rPr lang="en-US" dirty="0" err="1"/>
              <a:t>jednake</a:t>
            </a:r>
            <a:r>
              <a:rPr lang="en-US" dirty="0"/>
              <a:t> </a:t>
            </a:r>
            <a:r>
              <a:rPr lang="en-US" dirty="0" err="1"/>
              <a:t>delove</a:t>
            </a:r>
            <a:r>
              <a:rPr lang="en-US" dirty="0"/>
              <a:t> </a:t>
            </a:r>
            <a:r>
              <a:rPr lang="en-US" dirty="0" err="1"/>
              <a:t>postojećih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sr-Latn-RS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5E728-4E81-41AF-8E2E-6D234EB773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676" y="2355317"/>
            <a:ext cx="4046491" cy="351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9314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21944</TotalTime>
  <Words>1636</Words>
  <Application>Microsoft Office PowerPoint</Application>
  <PresentationFormat>Widescreen</PresentationFormat>
  <Paragraphs>191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Bookman Old Style</vt:lpstr>
      <vt:lpstr>Calibri</vt:lpstr>
      <vt:lpstr>Cambria Math</vt:lpstr>
      <vt:lpstr>Franklin Gothic Book</vt:lpstr>
      <vt:lpstr>Symbol</vt:lpstr>
      <vt:lpstr>1_RetrospectVTI</vt:lpstr>
      <vt:lpstr>Replikacija kod  baze podataka Cassandra</vt:lpstr>
      <vt:lpstr>Obuhvaćene teme</vt:lpstr>
      <vt:lpstr>Uvod</vt:lpstr>
      <vt:lpstr>Arhitektura – karakteristike</vt:lpstr>
      <vt:lpstr>Arhitektura – komponente</vt:lpstr>
      <vt:lpstr>Rack</vt:lpstr>
      <vt:lpstr>Mrežna topologija</vt:lpstr>
      <vt:lpstr>Snitch-evi</vt:lpstr>
      <vt:lpstr>Virtuelni čvorovi </vt:lpstr>
      <vt:lpstr>Particionisanje podataka</vt:lpstr>
      <vt:lpstr>Gossip protokol</vt:lpstr>
      <vt:lpstr>Replikacija podataka</vt:lpstr>
      <vt:lpstr>Replikacija podataka (2)</vt:lpstr>
      <vt:lpstr>Kreiranje klastera</vt:lpstr>
      <vt:lpstr>Kreiranje klastera (2)</vt:lpstr>
      <vt:lpstr>Kreiranje klastera (3)</vt:lpstr>
      <vt:lpstr>Kreiranje klastera (4)</vt:lpstr>
      <vt:lpstr>Nivo konzistencije</vt:lpstr>
      <vt:lpstr>Nivo konzistencije (2)</vt:lpstr>
      <vt:lpstr>Upis i čitanje u čvorovima</vt:lpstr>
      <vt:lpstr>Operacija upisa</vt:lpstr>
      <vt:lpstr>Operacija upisa (2)</vt:lpstr>
      <vt:lpstr>Operacija čitanja</vt:lpstr>
      <vt:lpstr>Operacija čitanja (2)</vt:lpstr>
      <vt:lpstr>Operacija čitanja (3)</vt:lpstr>
      <vt:lpstr>Operacija čitanja (4)</vt:lpstr>
      <vt:lpstr>Operacija čitanja (5)</vt:lpstr>
      <vt:lpstr>Zaključak</vt:lpstr>
      <vt:lpstr>Korišćeni izvori</vt:lpstr>
      <vt:lpstr>Korišćeni izvori (2)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Studio</dc:title>
  <dc:creator>Dragana KorunoviÄ‡</dc:creator>
  <cp:lastModifiedBy>Dragana KorunoviÄ‡</cp:lastModifiedBy>
  <cp:revision>139</cp:revision>
  <dcterms:created xsi:type="dcterms:W3CDTF">2020-12-12T08:03:03Z</dcterms:created>
  <dcterms:modified xsi:type="dcterms:W3CDTF">2021-06-02T08:54:24Z</dcterms:modified>
</cp:coreProperties>
</file>